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5"/>
  </p:notesMasterIdLst>
  <p:sldIdLst>
    <p:sldId id="260" r:id="rId5"/>
    <p:sldId id="261" r:id="rId6"/>
    <p:sldId id="267" r:id="rId7"/>
    <p:sldId id="268" r:id="rId8"/>
    <p:sldId id="270" r:id="rId9"/>
    <p:sldId id="269" r:id="rId10"/>
    <p:sldId id="271" r:id="rId11"/>
    <p:sldId id="272" r:id="rId12"/>
    <p:sldId id="273" r:id="rId13"/>
    <p:sldId id="259" r:id="rId14"/>
  </p:sldIdLst>
  <p:sldSz cx="12192000" cy="6858000"/>
  <p:notesSz cx="6858000" cy="9144000"/>
  <p:defaultTextStyle>
    <a:defPPr>
      <a:defRPr lang="es-ES_trad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13"/>
    <p:restoredTop sz="94410"/>
  </p:normalViewPr>
  <p:slideViewPr>
    <p:cSldViewPr snapToGrid="0" snapToObjects="1" showGuides="1">
      <p:cViewPr varScale="1">
        <p:scale>
          <a:sx n="75" d="100"/>
          <a:sy n="75" d="100"/>
        </p:scale>
        <p:origin x="-59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62" d="100"/>
          <a:sy n="62" d="100"/>
        </p:scale>
        <p:origin x="2776" y="19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g>
</file>

<file path=ppt/media/image10.jpeg>
</file>

<file path=ppt/media/image11.jpe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eg>
</file>

<file path=ppt/media/image6.jpeg>
</file>

<file path=ppt/media/image7.jpe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3C0C1D-82FB-0148-8963-CA5CA6285E15}" type="datetimeFigureOut">
              <a:rPr lang="es-ES_tradnl" smtClean="0"/>
              <a:t>24/08/2018</a:t>
            </a:fld>
            <a:endParaRPr lang="es-ES_tradn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E2037C-3BB1-EE48-89F3-32FC57178CCE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173954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223646" y="1122363"/>
            <a:ext cx="8694551" cy="2387600"/>
          </a:xfrm>
        </p:spPr>
        <p:txBody>
          <a:bodyPr anchor="b"/>
          <a:lstStyle>
            <a:lvl1pPr algn="ctr">
              <a:defRPr sz="6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3999" y="3525461"/>
            <a:ext cx="10394197" cy="1655762"/>
          </a:xfrm>
        </p:spPr>
        <p:txBody>
          <a:bodyPr/>
          <a:lstStyle>
            <a:lvl1pPr marL="0" indent="0" algn="ctr">
              <a:buNone/>
              <a:defRPr sz="24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_tradnl"/>
              <a:t>Haga clic para modificar el estilo de subtítulo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7A635C-916D-4046-A71C-676ADB0714D0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71919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15242-1130-E048-AAA4-994B7FCC1101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6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71938-6BA2-3B4C-983B-C676A810C8EF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9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F30397-4759-8E45-9448-DAE4C7724C67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0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971C7D-C560-8140-8181-91190B9378E9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EFFF-82FB-5F49-A804-C28E42EA8576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88EFFF-82FB-5F49-A804-C28E42EA8576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7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0005E8-6941-AB44-B3F5-4FD3003DD2FD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811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669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BDFF9-BCE6-9F49-9AFC-EEF126B04A14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775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51000" y="188913"/>
            <a:ext cx="10267197" cy="1325563"/>
          </a:xfrm>
        </p:spPr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0E0D0-7090-6F4C-AE99-66D002B0E5E8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08288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15"/>
            <a:ext cx="12192000" cy="686409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949" y="1696422"/>
            <a:ext cx="11453248" cy="383647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A4E52-8113-974D-A64A-A7F4AA8989C7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32389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653C0-3247-BA42-A5B6-1B70082F2282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165705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61C64-9A2D-324B-BA9F-8A55E9BD45D1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7383430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3747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3622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814667-AD01-BD45-878B-3FB8E6E5FA16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4001956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3874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_tradnl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3749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84E185-1CE5-1A41-89B0-B9830B514806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323709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7B017F-2E62-A14B-B69A-6262C16CA9CE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8427252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_tradnl"/>
              <a:t>Haga clic para modificar el estilo de texto del patrón</a:t>
            </a:r>
          </a:p>
          <a:p>
            <a:pPr lvl="1"/>
            <a:r>
              <a:rPr lang="es-ES_tradnl"/>
              <a:t>Segundo nivel</a:t>
            </a:r>
          </a:p>
          <a:p>
            <a:pPr lvl="2"/>
            <a:r>
              <a:rPr lang="es-ES_tradnl"/>
              <a:t>Tercer nivel</a:t>
            </a:r>
          </a:p>
          <a:p>
            <a:pPr lvl="3"/>
            <a:r>
              <a:rPr lang="es-ES_tradnl"/>
              <a:t>Cuarto nivel</a:t>
            </a:r>
          </a:p>
          <a:p>
            <a:pPr lvl="4"/>
            <a:r>
              <a:rPr lang="es-ES_tradnl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CDB02-FF6E-0347-905C-026E96FF4C9A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6824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949" y="1696422"/>
            <a:ext cx="11453248" cy="383647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0A2951-4F80-4C4D-A0F4-A2EB4892799F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97" y="0"/>
            <a:ext cx="12176502" cy="685537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62034" y="1709738"/>
            <a:ext cx="7085416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44931A-6181-094D-9014-884E5312EC68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117074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498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62034" y="1709738"/>
            <a:ext cx="7085416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804F6C-595A-1543-9D1F-FEDC765A7EAF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5A9B2-84F3-7F44-ABD6-C96430783F8A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3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" y="0"/>
            <a:ext cx="12181173" cy="685800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/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65447-B8DB-B447-991B-0908E304AED3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8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_tradnl" dirty="0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dirty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00484A-C756-D847-A937-1D375C6A60A6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4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1709738"/>
            <a:ext cx="10509250" cy="2852737"/>
          </a:xfrm>
        </p:spPr>
        <p:txBody>
          <a:bodyPr anchor="b"/>
          <a:lstStyle>
            <a:lvl1pPr>
              <a:defRPr sz="6000" b="1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742481"/>
            <a:ext cx="10515600" cy="1347169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9C3D1-1FCB-FD4C-8FA7-BE9FD3E41D94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64095"/>
          </a:xfrm>
          <a:prstGeom prst="rect">
            <a:avLst/>
          </a:prstGeom>
        </p:spPr>
      </p:pic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1596324" y="179149"/>
            <a:ext cx="103218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/>
              <a:t>Clic para editar título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64949" y="1696422"/>
            <a:ext cx="1145324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dirty="0"/>
              <a:t>Haga clic para modificar el estilo de texto del patrón</a:t>
            </a:r>
          </a:p>
          <a:p>
            <a:pPr lvl="1"/>
            <a:r>
              <a:rPr lang="es-ES_tradnl" dirty="0"/>
              <a:t>Segundo nivel</a:t>
            </a:r>
          </a:p>
          <a:p>
            <a:pPr lvl="2"/>
            <a:r>
              <a:rPr lang="es-ES_tradnl" dirty="0"/>
              <a:t>Tercer nivel</a:t>
            </a:r>
          </a:p>
          <a:p>
            <a:pPr lvl="3"/>
            <a:r>
              <a:rPr lang="es-ES_tradnl" dirty="0"/>
              <a:t>Cuarto nivel</a:t>
            </a:r>
          </a:p>
          <a:p>
            <a:pPr lvl="4"/>
            <a:r>
              <a:rPr lang="es-ES_tradnl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7381B-126B-7C43-B9FC-AD2E4888F622}" type="datetime1">
              <a:rPr lang="es-CO" smtClean="0"/>
              <a:t>24/08/2018</a:t>
            </a:fld>
            <a:endParaRPr lang="es-ES_tradnl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134173" y="6356349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17499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8A3D67-1C99-CA4B-A8FF-3F7FA87D5315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223112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8" r:id="rId3"/>
    <p:sldLayoutId id="2147483651" r:id="rId4"/>
    <p:sldLayoutId id="2147483661" r:id="rId5"/>
    <p:sldLayoutId id="2147483662" r:id="rId6"/>
    <p:sldLayoutId id="2147483663" r:id="rId7"/>
    <p:sldLayoutId id="2147483669" r:id="rId8"/>
    <p:sldLayoutId id="2147483664" r:id="rId9"/>
    <p:sldLayoutId id="2147483665" r:id="rId10"/>
    <p:sldLayoutId id="2147483666" r:id="rId11"/>
    <p:sldLayoutId id="2147483670" r:id="rId12"/>
    <p:sldLayoutId id="2147483671" r:id="rId13"/>
    <p:sldLayoutId id="2147483672" r:id="rId14"/>
    <p:sldLayoutId id="2147483673" r:id="rId15"/>
    <p:sldLayoutId id="2147483667" r:id="rId16"/>
    <p:sldLayoutId id="2147483660" r:id="rId17"/>
    <p:sldLayoutId id="2147483652" r:id="rId18"/>
    <p:sldLayoutId id="2147483653" r:id="rId19"/>
    <p:sldLayoutId id="2147483654" r:id="rId20"/>
    <p:sldLayoutId id="2147483655" r:id="rId21"/>
    <p:sldLayoutId id="2147483656" r:id="rId22"/>
    <p:sldLayoutId id="2147483657" r:id="rId23"/>
    <p:sldLayoutId id="2147483658" r:id="rId24"/>
    <p:sldLayoutId id="2147483659" r:id="rId2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b="0" i="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_trad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es.wikipedia.org/wiki/Tabla_(base_de_datos)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Base de datos con SQL server</a:t>
            </a:r>
            <a:endParaRPr lang="es-ES_tradnl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824954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56641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Objetivos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s-CO" dirty="0" smtClean="0">
                <a:solidFill>
                  <a:schemeClr val="tx2">
                    <a:lumMod val="75000"/>
                  </a:schemeClr>
                </a:solidFill>
              </a:rPr>
              <a:t>Desarrollar habilidades en </a:t>
            </a:r>
            <a:r>
              <a:rPr lang="es-CO" dirty="0" err="1" smtClean="0">
                <a:solidFill>
                  <a:schemeClr val="tx2">
                    <a:lumMod val="75000"/>
                  </a:schemeClr>
                </a:solidFill>
              </a:rPr>
              <a:t>SqlServer</a:t>
            </a:r>
            <a:r>
              <a:rPr lang="es-CO" dirty="0" smtClean="0">
                <a:solidFill>
                  <a:schemeClr val="tx2">
                    <a:lumMod val="75000"/>
                  </a:schemeClr>
                </a:solidFill>
              </a:rPr>
              <a:t> para el manejo, consulta y análisis efectivo de datos en base de datos relacionales.</a:t>
            </a:r>
          </a:p>
          <a:p>
            <a:pPr algn="just"/>
            <a:r>
              <a:rPr lang="es-CO" dirty="0">
                <a:solidFill>
                  <a:schemeClr val="tx2">
                    <a:lumMod val="75000"/>
                  </a:schemeClr>
                </a:solidFill>
              </a:rPr>
              <a:t>Usted estará en capacidad de ingresar </a:t>
            </a:r>
            <a:r>
              <a:rPr lang="es-CO" dirty="0" err="1">
                <a:solidFill>
                  <a:schemeClr val="tx2">
                    <a:lumMod val="75000"/>
                  </a:schemeClr>
                </a:solidFill>
              </a:rPr>
              <a:t>Sql</a:t>
            </a:r>
            <a:r>
              <a:rPr lang="es-CO" dirty="0">
                <a:solidFill>
                  <a:schemeClr val="tx2">
                    <a:lumMod val="75000"/>
                  </a:schemeClr>
                </a:solidFill>
              </a:rPr>
              <a:t> Server Management Studio y realizar operaciones básicas de </a:t>
            </a:r>
            <a:r>
              <a:rPr lang="es-CO" dirty="0" err="1">
                <a:solidFill>
                  <a:schemeClr val="tx2">
                    <a:lumMod val="75000"/>
                  </a:schemeClr>
                </a:solidFill>
              </a:rPr>
              <a:t>Sql</a:t>
            </a:r>
            <a:r>
              <a:rPr lang="es-CO" dirty="0">
                <a:solidFill>
                  <a:schemeClr val="tx2">
                    <a:lumMod val="75000"/>
                  </a:schemeClr>
                </a:solidFill>
              </a:rPr>
              <a:t> Server, como son: creación de tablas, </a:t>
            </a:r>
            <a:r>
              <a:rPr lang="es-CO" b="1" dirty="0" err="1">
                <a:solidFill>
                  <a:schemeClr val="tx2">
                    <a:lumMod val="75000"/>
                  </a:schemeClr>
                </a:solidFill>
              </a:rPr>
              <a:t>insert</a:t>
            </a:r>
            <a:r>
              <a:rPr lang="es-CO" b="1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s-CO" b="1" dirty="0" err="1">
                <a:solidFill>
                  <a:schemeClr val="tx2">
                    <a:lumMod val="75000"/>
                  </a:schemeClr>
                </a:solidFill>
              </a:rPr>
              <a:t>delete</a:t>
            </a:r>
            <a:r>
              <a:rPr lang="es-CO" b="1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s-CO" b="1" dirty="0" err="1">
                <a:solidFill>
                  <a:schemeClr val="tx2">
                    <a:lumMod val="75000"/>
                  </a:schemeClr>
                </a:solidFill>
              </a:rPr>
              <a:t>update</a:t>
            </a:r>
            <a:r>
              <a:rPr lang="es-CO" dirty="0">
                <a:solidFill>
                  <a:schemeClr val="tx2">
                    <a:lumMod val="75000"/>
                  </a:schemeClr>
                </a:solidFill>
              </a:rPr>
              <a:t>, definición de índices y restricciones, creación y ejecución de procedimientos almacenados, vistas y </a:t>
            </a:r>
            <a:r>
              <a:rPr lang="es-CO" dirty="0" err="1" smtClean="0">
                <a:solidFill>
                  <a:schemeClr val="tx2">
                    <a:lumMod val="75000"/>
                  </a:schemeClr>
                </a:solidFill>
              </a:rPr>
              <a:t>subconsultas</a:t>
            </a:r>
            <a:r>
              <a:rPr lang="es-CO" dirty="0" smtClean="0">
                <a:solidFill>
                  <a:schemeClr val="tx2">
                    <a:lumMod val="75000"/>
                  </a:schemeClr>
                </a:solidFill>
              </a:rPr>
              <a:t>, manejo de errores</a:t>
            </a:r>
            <a:endParaRPr lang="es-CO" dirty="0">
              <a:solidFill>
                <a:schemeClr val="tx2">
                  <a:lumMod val="75000"/>
                </a:schemeClr>
              </a:solidFill>
            </a:endParaRPr>
          </a:p>
          <a:p>
            <a:endParaRPr lang="es-CO" dirty="0">
              <a:solidFill>
                <a:schemeClr val="tx2">
                  <a:lumMod val="75000"/>
                </a:schemeClr>
              </a:solidFill>
            </a:endParaRPr>
          </a:p>
          <a:p>
            <a:endParaRPr lang="es-ES_tradnl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95486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smtClean="0"/>
              <a:t>Temario</a:t>
            </a:r>
            <a:endParaRPr lang="es-ES_tradnl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64949" y="1251922"/>
            <a:ext cx="6240651" cy="3836473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Tema 1: Fundamentos de base de datos y SQLServer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Modelación de base de datos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Introducción a </a:t>
            </a:r>
            <a:r>
              <a:rPr lang="es-ES_tradnl" sz="1800" dirty="0" err="1" smtClean="0"/>
              <a:t>SqlServer</a:t>
            </a:r>
            <a:endParaRPr lang="es-ES_tradnl" sz="1800" dirty="0" smtClean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Creación de base de datos en </a:t>
            </a:r>
            <a:r>
              <a:rPr lang="es-ES_tradnl" sz="1800" dirty="0" err="1" smtClean="0"/>
              <a:t>SqlServer</a:t>
            </a:r>
            <a:endParaRPr lang="es-ES_tradnl" sz="1800" dirty="0" smtClean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Elementos Básicos de sentencias </a:t>
            </a:r>
            <a:r>
              <a:rPr lang="es-ES_tradnl" sz="1800" dirty="0" err="1" smtClean="0"/>
              <a:t>select</a:t>
            </a:r>
            <a:r>
              <a:rPr lang="es-ES_tradnl" sz="1800" dirty="0" smtClean="0"/>
              <a:t> y consultas simples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endParaRPr lang="es-ES_tradnl" sz="1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Tema 2: Consultas avanzadas en SQL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err="1" smtClean="0"/>
              <a:t>Join</a:t>
            </a:r>
            <a:endParaRPr lang="es-ES_tradnl" sz="1800" dirty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err="1" smtClean="0"/>
              <a:t>Subconsultas</a:t>
            </a:r>
            <a:endParaRPr lang="es-ES_tradnl" sz="1800" dirty="0" smtClean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Operadores de conjuntos 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Funciones de </a:t>
            </a:r>
            <a:r>
              <a:rPr lang="es-ES_tradnl" sz="1800" dirty="0" err="1" smtClean="0"/>
              <a:t>windows</a:t>
            </a:r>
            <a:endParaRPr lang="es-ES_tradnl" sz="1800" dirty="0" smtClean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err="1" smtClean="0"/>
              <a:t>Pivot</a:t>
            </a:r>
            <a:r>
              <a:rPr lang="es-ES_tradnl" sz="1800" dirty="0" smtClean="0"/>
              <a:t> y </a:t>
            </a:r>
            <a:r>
              <a:rPr lang="es-ES_tradnl" sz="1800" dirty="0" err="1" smtClean="0"/>
              <a:t>Unpivot</a:t>
            </a:r>
            <a:endParaRPr lang="es-ES_tradnl" sz="1800" dirty="0" smtClean="0"/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Consultas recursivas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err="1" smtClean="0"/>
              <a:t>Modificaicón</a:t>
            </a:r>
            <a:r>
              <a:rPr lang="es-ES_tradnl" sz="1800" dirty="0" smtClean="0"/>
              <a:t> de base de datos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sz="1800" dirty="0" smtClean="0"/>
              <a:t>Mejoras de rendimiento en consultas.</a:t>
            </a:r>
          </a:p>
          <a:p>
            <a:endParaRPr lang="es-ES_tradnl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3</a:t>
            </a:fld>
            <a:endParaRPr lang="es-ES_tradnl"/>
          </a:p>
        </p:txBody>
      </p:sp>
      <p:sp>
        <p:nvSpPr>
          <p:cNvPr id="5" name="4 CuadroTexto"/>
          <p:cNvSpPr txBox="1"/>
          <p:nvPr/>
        </p:nvSpPr>
        <p:spPr>
          <a:xfrm>
            <a:off x="7188200" y="1251921"/>
            <a:ext cx="490220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Tema 3: programando en SQL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Variables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 err="1">
                <a:latin typeface="Arial" panose="020B0604020202020204" pitchFamily="34" charset="0"/>
                <a:cs typeface="Arial" panose="020B0604020202020204" pitchFamily="34" charset="0"/>
              </a:rPr>
              <a:t>Batches</a:t>
            </a:r>
            <a:endParaRPr lang="es-ES_tradnl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Tabla temporales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Funciones 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Procedimiento almacenado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Transacciones 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Manejo de errores</a:t>
            </a:r>
          </a:p>
          <a:p>
            <a:pPr marL="1143000" lvl="1" indent="-457200">
              <a:buFont typeface="Arial" panose="020B0604020202020204" pitchFamily="34" charset="0"/>
              <a:buChar char="•"/>
            </a:pP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Disparadores (</a:t>
            </a:r>
            <a:r>
              <a:rPr lang="es-ES_tradnl" dirty="0" err="1">
                <a:latin typeface="Arial" panose="020B0604020202020204" pitchFamily="34" charset="0"/>
                <a:cs typeface="Arial" panose="020B0604020202020204" pitchFamily="34" charset="0"/>
              </a:rPr>
              <a:t>Triggers</a:t>
            </a:r>
            <a:r>
              <a:rPr lang="es-ES_tradnl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lvl="1" indent="0">
              <a:buNone/>
            </a:pPr>
            <a:endParaRPr lang="es-ES_tradnl" dirty="0"/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11637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Historia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dirty="0"/>
              <a:t>Una base de datos es un conjunto de datos pertenecientes a un mismo contexto y almacenados sistemáticamente para su posterior uso. </a:t>
            </a:r>
          </a:p>
          <a:p>
            <a:r>
              <a:rPr lang="es-ES" dirty="0"/>
              <a:t>Existen programas denominados sistemas gestores de bases de datos, abreviado SGBD (del inglés </a:t>
            </a:r>
            <a:r>
              <a:rPr lang="es-ES" dirty="0" err="1"/>
              <a:t>Database</a:t>
            </a:r>
            <a:r>
              <a:rPr lang="es-ES" dirty="0"/>
              <a:t> Management </a:t>
            </a:r>
            <a:r>
              <a:rPr lang="es-ES" dirty="0" err="1"/>
              <a:t>System</a:t>
            </a:r>
            <a:r>
              <a:rPr lang="es-ES" dirty="0"/>
              <a:t> o DBMS), que permiten almacenar y posteriormente acceder a los datos de forma rápida y estructurada. Las propiedades de estos DBMS, así como su utilización y </a:t>
            </a:r>
            <a:r>
              <a:rPr lang="es-ES" dirty="0" smtClean="0"/>
              <a:t>administración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472091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Tipos de Base de datos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dirty="0" smtClean="0"/>
              <a:t>Base de datos Relacional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dirty="0" smtClean="0"/>
              <a:t>Base de datos Transaccionales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dirty="0" smtClean="0"/>
              <a:t>Base de datos Multidimensionales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dirty="0" smtClean="0"/>
              <a:t>Base de datos No estructuradas</a:t>
            </a:r>
          </a:p>
          <a:p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416939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/>
              <a:t>Bases de datos relacionales</a:t>
            </a:r>
            <a:br>
              <a:rPr lang="es-CO" dirty="0"/>
            </a:b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/>
              <a:t>Este es el modelo utilizado en la actualidad para representar problemas reales y administrar datos </a:t>
            </a:r>
            <a:r>
              <a:rPr lang="es-ES" dirty="0" smtClean="0"/>
              <a:t>dinámicamente.</a:t>
            </a:r>
          </a:p>
          <a:p>
            <a:r>
              <a:rPr lang="es-ES" dirty="0"/>
              <a:t>La información puede ser recuperada o almacenada mediante "consultas" que ofrecen una amplia flexibilidad y poder para administrar la información</a:t>
            </a:r>
            <a:r>
              <a:rPr lang="es-ES" dirty="0" smtClean="0"/>
              <a:t>.</a:t>
            </a:r>
          </a:p>
          <a:p>
            <a:r>
              <a:rPr lang="es-ES" dirty="0"/>
              <a:t>El lenguaje más habitual para construir las consultas a bases de datos relacionales es SQL, </a:t>
            </a:r>
            <a:r>
              <a:rPr lang="es-ES" i="1" dirty="0" err="1"/>
              <a:t>Structured</a:t>
            </a:r>
            <a:r>
              <a:rPr lang="es-ES" i="1" dirty="0"/>
              <a:t> </a:t>
            </a:r>
            <a:r>
              <a:rPr lang="es-ES" i="1" dirty="0" err="1"/>
              <a:t>Query</a:t>
            </a:r>
            <a:r>
              <a:rPr lang="es-ES" i="1" dirty="0"/>
              <a:t> </a:t>
            </a:r>
            <a:r>
              <a:rPr lang="es-ES" i="1" dirty="0" err="1"/>
              <a:t>Language</a:t>
            </a:r>
            <a:r>
              <a:rPr lang="es-ES" dirty="0"/>
              <a:t> o </a:t>
            </a:r>
            <a:r>
              <a:rPr lang="es-ES" i="1" dirty="0"/>
              <a:t>Lenguaje Estructurado de Consultas</a:t>
            </a:r>
            <a:r>
              <a:rPr lang="es-ES" dirty="0"/>
              <a:t>, un estándar implementado por los principales motores o sistemas de gestión de bases de datos relacionales.</a:t>
            </a:r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92612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Algunos términos 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s-CO" dirty="0" smtClean="0"/>
              <a:t>Tabla </a:t>
            </a:r>
            <a:r>
              <a:rPr lang="es-ES" dirty="0" smtClean="0"/>
              <a:t>se </a:t>
            </a:r>
            <a:r>
              <a:rPr lang="es-ES" dirty="0"/>
              <a:t>refiere al tipo de modelado de datos, donde se guardan y almacenan los datos recogidos por un programa. Su estructura general se asemeja a la vista general de un programa de hoja de cálculo</a:t>
            </a:r>
            <a:r>
              <a:rPr lang="es-ES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 smtClean="0"/>
              <a:t>Registro se refiere a la fila o al conjunto de información que se identifica como única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 smtClean="0"/>
              <a:t>Columna / Campo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 smtClean="0"/>
              <a:t>Llave primaria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 smtClean="0"/>
              <a:t>Llave foránea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 smtClean="0"/>
              <a:t>Llave compuesta</a:t>
            </a:r>
            <a:endParaRPr lang="es-ES" dirty="0">
              <a:hlinkClick r:id="rId2"/>
            </a:endParaRPr>
          </a:p>
          <a:p>
            <a:r>
              <a:rPr lang="es-ES" dirty="0"/>
              <a:t/>
            </a:r>
            <a:br>
              <a:rPr lang="es-ES" dirty="0"/>
            </a:br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9754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b="0" dirty="0"/>
              <a:t>Formas </a:t>
            </a:r>
            <a:r>
              <a:rPr lang="es-CO" b="0" dirty="0" smtClean="0"/>
              <a:t>normales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CO" dirty="0" smtClean="0"/>
              <a:t>Son 5 formas normales, pero las 3 primeras formas normales son suficientes para cubrir las necesidades.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Todos los atributos son atómicos. Un atributo es atómico si los elementos del dominio son simples e indivisibles.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La tabla contiene una clave primaria única.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La clave primaria no contiene atributos nulos.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No debe existir variación en el número de columnas.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Los Campos no clave deben identificarse por la clave (Dependencia Funcional)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s-ES" dirty="0"/>
              <a:t>Debe Existir una independencia del orden tanto de las filas como de las columnas, es decir, si los datos cambian de orden no deben cambiar sus significados</a:t>
            </a:r>
          </a:p>
          <a:p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42395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Ejemplo normalización</a:t>
            </a:r>
            <a:endParaRPr lang="es-CO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EMPLEADOS(id, </a:t>
            </a:r>
            <a:r>
              <a:rPr lang="es-ES" dirty="0"/>
              <a:t>nombre, puesto, salario, emails)</a:t>
            </a:r>
            <a:endParaRPr lang="es-CO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8A3D67-1C99-CA4B-A8FF-3F7FA87D5315}" type="slidenum">
              <a:rPr lang="es-ES_tradnl" smtClean="0"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2323669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B1B367B95F05A46AD79F531E0B12249" ma:contentTypeVersion="8" ma:contentTypeDescription="Crear nuevo documento." ma:contentTypeScope="" ma:versionID="dc50ad310d643cacd280548fa09d190d">
  <xsd:schema xmlns:xsd="http://www.w3.org/2001/XMLSchema" xmlns:xs="http://www.w3.org/2001/XMLSchema" xmlns:p="http://schemas.microsoft.com/office/2006/metadata/properties" xmlns:ns2="28c133c1-f39f-47ef-88b0-6463f35cce5c" xmlns:ns3="ef85bb3e-2804-46d3-905f-c22ca17669c2" targetNamespace="http://schemas.microsoft.com/office/2006/metadata/properties" ma:root="true" ma:fieldsID="af2441aa6070549c5af0a8ced53ff023" ns2:_="" ns3:_="">
    <xsd:import namespace="28c133c1-f39f-47ef-88b0-6463f35cce5c"/>
    <xsd:import namespace="ef85bb3e-2804-46d3-905f-c22ca17669c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3:SharedWithUsers" minOccurs="0"/>
                <xsd:element ref="ns3:SharedWithDetails" minOccurs="0"/>
                <xsd:element ref="ns2:MediaServiceAutoTags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8c133c1-f39f-47ef-88b0-6463f35cce5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85bb3e-2804-46d3-905f-c22ca17669c2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Compartido con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Detalles de uso compartido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ECA2253-4DBF-4925-AC13-56BBD6754CE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F3C8BF2-1500-4CD2-B9E3-78B97800A0CC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24FE5158-8BBD-41C2-9B02-BFBDDF1E1CD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8c133c1-f39f-47ef-88b0-6463f35cce5c"/>
    <ds:schemaRef ds:uri="ef85bb3e-2804-46d3-905f-c22ca17669c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1203</TotalTime>
  <Words>510</Words>
  <Application>Microsoft Office PowerPoint</Application>
  <PresentationFormat>Personalizado</PresentationFormat>
  <Paragraphs>67</Paragraphs>
  <Slides>10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Base de datos con SQL server</vt:lpstr>
      <vt:lpstr>Objetivos</vt:lpstr>
      <vt:lpstr>Temario</vt:lpstr>
      <vt:lpstr>Historia</vt:lpstr>
      <vt:lpstr>Tipos de Base de datos</vt:lpstr>
      <vt:lpstr>Bases de datos relacionales </vt:lpstr>
      <vt:lpstr>Algunos términos </vt:lpstr>
      <vt:lpstr>Formas normales</vt:lpstr>
      <vt:lpstr>Ejemplo normalización</vt:lpstr>
      <vt:lpstr>Presentación de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Juan Carlos Villa Jaramillo</dc:creator>
  <cp:lastModifiedBy>Mario Fernando Castillo Sarria</cp:lastModifiedBy>
  <cp:revision>26</cp:revision>
  <dcterms:created xsi:type="dcterms:W3CDTF">2018-06-25T18:49:12Z</dcterms:created>
  <dcterms:modified xsi:type="dcterms:W3CDTF">2018-08-24T18:02:55Z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0x010100DB1B367B95F05A46AD79F531E0B12249</vt:lpwstr>
  </property>
</Properties>
</file>

<file path=docProps/thumbnail.jpeg>
</file>